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24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1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£14.0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£22.0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£9.3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£9.2 </a:t>
          </a:r>
          <a:r>
            <a:rPr lang="en-GB" sz="1400" dirty="0">
              <a:solidFill>
                <a:schemeClr val="tx1"/>
              </a:solidFill>
            </a:rPr>
            <a:t>billion (9.7%)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£104.2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£12.7 </a:t>
          </a:r>
          <a:r>
            <a:rPr lang="en-GB" sz="1400" dirty="0">
              <a:solidFill>
                <a:schemeClr val="tx1"/>
              </a:solidFill>
            </a:rPr>
            <a:t>billion (10.1%)</a:t>
          </a:r>
        </a:p>
        <a:p>
          <a:r>
            <a:rPr lang="en-US" sz="1400" b="0" dirty="0">
              <a:solidFill>
                <a:schemeClr val="tx1"/>
              </a:solidFill>
            </a:rPr>
            <a:t>to £113.5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£23.3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r>
            <a:rPr lang="en-GB" sz="1400" kern="1200" dirty="0">
              <a:solidFill>
                <a:schemeClr val="tx1"/>
              </a:solidFill>
            </a:rPr>
            <a:t>£0.4 billion (0.5%)</a:t>
          </a:r>
        </a:p>
        <a:p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£84.1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£2.8 </a:t>
          </a:r>
          <a:r>
            <a:rPr lang="en-GB" sz="1400" dirty="0">
              <a:solidFill>
                <a:schemeClr val="tx1"/>
              </a:solidFill>
            </a:rPr>
            <a:t>billion (4.9%)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£60.8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£14.0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£22.0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£9.3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£9.2 </a:t>
          </a:r>
          <a:r>
            <a:rPr lang="en-GB" sz="1400" kern="1200" dirty="0">
              <a:solidFill>
                <a:schemeClr val="tx1"/>
              </a:solidFill>
            </a:rPr>
            <a:t>billion (9.7%)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£104.2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£12.7 </a:t>
          </a:r>
          <a:r>
            <a:rPr lang="en-GB" sz="1400" kern="1200" dirty="0">
              <a:solidFill>
                <a:schemeClr val="tx1"/>
              </a:solidFill>
            </a:rPr>
            <a:t>billion (10.1%)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£113.5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£23.3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£0.4 billion (0.5%)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£84.1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£2.8 </a:t>
          </a:r>
          <a:r>
            <a:rPr lang="en-GB" sz="1400" kern="1200" dirty="0">
              <a:solidFill>
                <a:schemeClr val="tx1"/>
              </a:solidFill>
            </a:rPr>
            <a:t>billion (4.9%)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£60.8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915DA-E30D-430E-8560-0D19BC046AA7}"/>
              </a:ext>
            </a:extLst>
          </p:cNvPr>
          <p:cNvGrpSpPr/>
          <p:nvPr/>
        </p:nvGrpSpPr>
        <p:grpSpPr>
          <a:xfrm>
            <a:off x="1113453" y="67112"/>
            <a:ext cx="9965094" cy="6260841"/>
            <a:chOff x="1113453" y="0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126065884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303A620-C2DF-4C9B-82E1-FF3BD73E4122}"/>
                </a:ext>
              </a:extLst>
            </p:cNvPr>
            <p:cNvGrpSpPr/>
            <p:nvPr/>
          </p:nvGrpSpPr>
          <p:grpSpPr>
            <a:xfrm>
              <a:off x="1210165" y="3298173"/>
              <a:ext cx="7996202" cy="1869417"/>
              <a:chOff x="1210165" y="3298173"/>
              <a:chExt cx="7996202" cy="1869417"/>
            </a:xfrm>
          </p:grpSpPr>
          <p:sp>
            <p:nvSpPr>
              <p:cNvPr id="6" name="Arrow: Down 5">
                <a:extLst>
                  <a:ext uri="{FF2B5EF4-FFF2-40B4-BE49-F238E27FC236}">
                    <a16:creationId xmlns:a16="http://schemas.microsoft.com/office/drawing/2014/main" id="{8B83D70C-3636-4946-BB2E-CBC785016756}"/>
                  </a:ext>
                </a:extLst>
              </p:cNvPr>
              <p:cNvSpPr/>
              <p:nvPr/>
            </p:nvSpPr>
            <p:spPr>
              <a:xfrm>
                <a:off x="2589182" y="3298173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60296E12-13DE-4D03-A3E7-1799577010B9}"/>
                  </a:ext>
                </a:extLst>
              </p:cNvPr>
              <p:cNvSpPr/>
              <p:nvPr/>
            </p:nvSpPr>
            <p:spPr>
              <a:xfrm>
                <a:off x="7783291" y="3298173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" name="Arrow: Down 8">
                <a:extLst>
                  <a:ext uri="{FF2B5EF4-FFF2-40B4-BE49-F238E27FC236}">
                    <a16:creationId xmlns:a16="http://schemas.microsoft.com/office/drawing/2014/main" id="{C5DAB404-A7D1-4E59-86E0-AD63F14D2F48}"/>
                  </a:ext>
                </a:extLst>
              </p:cNvPr>
              <p:cNvSpPr/>
              <p:nvPr/>
            </p:nvSpPr>
            <p:spPr>
              <a:xfrm rot="10800000">
                <a:off x="8899074" y="4888892"/>
                <a:ext cx="307293" cy="278697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380DDFB2-BB1E-4E17-80EC-CC0C9E73E229}"/>
                  </a:ext>
                </a:extLst>
              </p:cNvPr>
              <p:cNvSpPr/>
              <p:nvPr/>
            </p:nvSpPr>
            <p:spPr>
              <a:xfrm>
                <a:off x="3745857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1" name="Arrow: Down 10">
                <a:extLst>
                  <a:ext uri="{FF2B5EF4-FFF2-40B4-BE49-F238E27FC236}">
                    <a16:creationId xmlns:a16="http://schemas.microsoft.com/office/drawing/2014/main" id="{9B42D421-7C4F-4CAC-8225-B0F4F01D0266}"/>
                  </a:ext>
                </a:extLst>
              </p:cNvPr>
              <p:cNvSpPr/>
              <p:nvPr/>
            </p:nvSpPr>
            <p:spPr>
              <a:xfrm rot="10800000">
                <a:off x="1210165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B0495774-BC52-401B-BFD0-583B63A0D2C5}"/>
                  </a:ext>
                </a:extLst>
              </p:cNvPr>
              <p:cNvSpPr/>
              <p:nvPr/>
            </p:nvSpPr>
            <p:spPr>
              <a:xfrm rot="10800000">
                <a:off x="6363383" y="4888892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YUQZ6C5JNMTS-443494474-27</_dlc_DocId>
    <_dlc_DocIdUrl xmlns="0b3d0c8f-296c-473c-bd4d-16661331c73d">
      <Url>https://share.sp.ons.statistics.gov.uk/sites/MSDUKT/MSDUKTPub/_layouts/15/DocIdRedir.aspx?ID=YUQZ6C5JNMTS-443494474-27</Url>
      <Description>YUQZ6C5JNMTS-443494474-27</Description>
    </_dlc_DocIdUrl>
    <_dlc_DocIdPersistId xmlns="0b3d0c8f-296c-473c-bd4d-16661331c73d">false</_dlc_DocIdPersistI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B1051CF9EEF14F983E9AEE76FF2079" ma:contentTypeVersion="0" ma:contentTypeDescription="Create a new document." ma:contentTypeScope="" ma:versionID="99c0ac65ea0699f0a382d942e8d2baf3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C31A07-95EF-483A-AA30-FCF1CD5AF7C1}">
  <ds:schemaRefs>
    <ds:schemaRef ds:uri="http://schemas.microsoft.com/office/2006/metadata/properties"/>
    <ds:schemaRef ds:uri="e14115de-03ae-49b5-af01-31035404c456"/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e119025e-219f-4f6d-a8df-f0038945e1e5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C40C85DF-2675-4B5B-932A-34FF1B7A3620}"/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2</dc:title>
  <dc:creator>Hussain, Nasir</dc:creator>
  <cp:lastModifiedBy>Satija, Aditi</cp:lastModifiedBy>
  <cp:revision>14</cp:revision>
  <dcterms:created xsi:type="dcterms:W3CDTF">2019-10-03T08:39:15Z</dcterms:created>
  <dcterms:modified xsi:type="dcterms:W3CDTF">2020-03-05T16:08:40Z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0x0101005BB1051CF9EEF14F983E9AEE76FF2079</vt:lpwstr>
  </property>
  <property fmtid="{D5CDD505-2E9C-101B-9397-08002B2CF9AE}" pid="3" name="_dlc_DocIdItemGuid">
    <vt:lpwstr>d9d89b38-1675-4e82-a483-a72856dec050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0.2</vt:lpwstr>
  </property>
  <property fmtid="{D5CDD505-2E9C-101B-9397-08002B2CF9AE}" pid="8" name="TemplateUrl">
    <vt:lpwstr/>
  </property>
  <property fmtid="{D5CDD505-2E9C-101B-9397-08002B2CF9AE}" pid="9" name="CX_RelocationTimestamp">
    <vt:lpwstr>2020-01-10T14:12:46Z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Order">
    <vt:r8>682300</vt:r8>
  </property>
</Properties>
</file>