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800000"/>
    <a:srgbClr val="1B466A"/>
    <a:srgbClr val="E1BB21"/>
    <a:srgbClr val="0075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32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£19.9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 £42.8 billion 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£14.4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£149.2 billion 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£14.9 billion (4.3%)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£358.9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£29.3 billion (6.1%)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£508.1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£5.5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£106.4 billion 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£6.9 billion (2.5%)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£288.0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£12.4 billion (7.3%)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</a:t>
          </a:r>
          <a:r>
            <a:rPr lang="en-US" sz="1400" b="0">
              <a:solidFill>
                <a:schemeClr val="tx1">
                  <a:lumMod val="75000"/>
                  <a:lumOff val="25000"/>
                </a:schemeClr>
              </a:solidFill>
            </a:rPr>
            <a:t>£181.6 </a:t>
          </a:r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£19.9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 £42.8 billion 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£14.4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£149.2 billion 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£14.9 billion (4.3%)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£358.9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£29.3 billion (6.1%)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£508.1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£5.5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£106.4 billion 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£6.9 billion (2.5%)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£288.0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£12.4 billion (7.3%)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</a:t>
          </a:r>
          <a:r>
            <a:rPr lang="en-US" sz="1400" b="0" kern="1200">
              <a:solidFill>
                <a:schemeClr val="tx1">
                  <a:lumMod val="75000"/>
                  <a:lumOff val="25000"/>
                </a:schemeClr>
              </a:solidFill>
            </a:rPr>
            <a:t>£181.6 </a:t>
          </a: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D6C5F-4972-4D01-9C46-C44C9F9FA6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7D22F1-08FA-4366-9698-2D8EC89D18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ECD3F-4EB6-405C-A59A-AAC28A92C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A0813-37DE-4C9C-94D6-F818F0D3D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274A1C-70DD-4BEB-A1DF-DEBF4B11C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334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FAD08-6097-42ED-9062-7A74D125D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AF9E32-7D8F-4082-B198-52969235A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9D0B7-4C75-416A-A596-60AEABDA7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77B67E-F41F-4280-8D10-CCE5EB772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BAF13-439B-48CD-93D4-9279283CF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963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B06C13-069B-4A8D-933F-5A8560FAB9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4FEF28-70BB-418F-B73D-7C3F8A9491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B9D82-AF70-446D-8AD3-E3B4E17CD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B3A8D-3BD4-411C-B07E-24F12D4CC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3E6CE-B5B3-46CF-942E-11885F0C0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321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4D666-E5FD-4EAA-9A70-43E054F83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752F6-E90E-4B1D-9DA2-9F2BF5D97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26165-C22E-4415-A45B-D2ABCBB70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4CA86-7EA6-4860-9595-D87B62808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01BB2-6BCE-4A51-9882-21BB85F49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340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55B73-2F12-4C80-9736-B47F6E0EA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22BD5F-8279-42CC-8CC5-DA0F882365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C75-2A78-493F-B975-8AEED8255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9A798-14A9-4298-9D0A-FF89863A6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F9B607-67CE-456F-A6E4-68F0C8BB2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031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B9E81-AF67-4E93-B27E-D397F0142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257EC6-3080-475C-A637-15D3E9B458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DC7001-26E1-4D0B-868C-905EBF5F2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91F498-1A97-4C99-8575-66A651126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00A4B3-3751-4505-B092-ADFD92FCB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350DFC-333C-490C-84B0-0F322D5DA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50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B3CEE-994B-43B2-984F-B31D4DE7B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3AA72F-7848-4C9D-AF78-38DC2F93F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77FA6A-974D-44AA-945F-5CF1C93C25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F03135-ECCF-4B2E-B0B0-6BDBAE9FE1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595543-71E4-45D4-BFA2-4C77FDE8AB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863B32-1A01-405F-ABA5-924C217E1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49AE0A-28EE-4B6D-BA6A-FBE3667E2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B4AD9D-4D6A-4C57-A206-D31F1C43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459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F75B3-7C7F-449C-BB5A-0220F44AE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54A314-5780-4FBE-A93B-F213BAC76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8835D6-67AE-49FF-A993-9184359F1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517F1E-A135-4C8E-85A5-8C7CE61D9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076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AB8B7A-A4DF-4503-B404-945912DD8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2E87CB-539B-4033-AA04-7B15A4A8E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9F415C-7229-4E29-9E04-75C47C6BD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523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42DBF-22E5-47EA-9637-49DF96264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C1418-53F9-4B6C-A2D1-F1B45A1A6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F56BDA-3DF8-49FF-8126-34956291CB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891C19-82F0-488C-9B2C-F6A555761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14A804-D3A6-4624-BAB4-74C5B02D4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032EF2-8285-46A2-B524-B67B0CC3A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232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4DEC1-2AD0-4394-8664-08AB79460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762C1A-8BF2-4123-9ACF-B0E34E485D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6629DA-675D-4BA6-AB56-197EFD7EAC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133014-9EDA-4BEB-8290-21C91A0C7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6D29CC-0365-4AA3-A4F4-1C401C4E6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A43724-33F1-4CA2-8780-87E0F0A52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600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EA6221-86DC-4023-9C48-0AC4E934F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8E7D11-DE4A-4222-96A2-F4C9A46F7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C227B-ED1C-4009-9194-48B6075104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2782B-AC9A-466A-A2F9-ABE5ABDBA8BA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6FBF5-1756-4772-993A-06F30FA38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DBC8AC-C695-425B-8A35-F1E4AD9865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103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60C39D1-9853-4591-9A7E-5139459E0ADE}"/>
              </a:ext>
            </a:extLst>
          </p:cNvPr>
          <p:cNvGrpSpPr/>
          <p:nvPr/>
        </p:nvGrpSpPr>
        <p:grpSpPr>
          <a:xfrm>
            <a:off x="1371600" y="270588"/>
            <a:ext cx="9965094" cy="6260841"/>
            <a:chOff x="1371600" y="270588"/>
            <a:chExt cx="9965094" cy="6260841"/>
          </a:xfrm>
        </p:grpSpPr>
        <p:graphicFrame>
          <p:nvGraphicFramePr>
            <p:cNvPr id="6" name="Diagram 5">
              <a:extLst>
                <a:ext uri="{FF2B5EF4-FFF2-40B4-BE49-F238E27FC236}">
                  <a16:creationId xmlns:a16="http://schemas.microsoft.com/office/drawing/2014/main" id="{A48562D0-BF58-4F7E-8C52-D5A04970B841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274655421"/>
                </p:ext>
              </p:extLst>
            </p:nvPr>
          </p:nvGraphicFramePr>
          <p:xfrm>
            <a:off x="1371600" y="270588"/>
            <a:ext cx="9965094" cy="626084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12AF301E-B67F-42E2-B804-388D901848D2}"/>
                </a:ext>
              </a:extLst>
            </p:cNvPr>
            <p:cNvSpPr/>
            <p:nvPr/>
          </p:nvSpPr>
          <p:spPr>
            <a:xfrm rot="10800000">
              <a:off x="4004004" y="5059678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Arrow: Down 16">
              <a:extLst>
                <a:ext uri="{FF2B5EF4-FFF2-40B4-BE49-F238E27FC236}">
                  <a16:creationId xmlns:a16="http://schemas.microsoft.com/office/drawing/2014/main" id="{00331E92-3AEA-471F-A239-18B8E61A5192}"/>
                </a:ext>
              </a:extLst>
            </p:cNvPr>
            <p:cNvSpPr/>
            <p:nvPr/>
          </p:nvSpPr>
          <p:spPr>
            <a:xfrm rot="10800000">
              <a:off x="1445228" y="5057001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id="{9184A632-9B14-4BF9-B13C-41E85C78E665}"/>
                </a:ext>
              </a:extLst>
            </p:cNvPr>
            <p:cNvSpPr/>
            <p:nvPr/>
          </p:nvSpPr>
          <p:spPr>
            <a:xfrm rot="10800000">
              <a:off x="9121554" y="5057001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Arrow: Down 12">
              <a:extLst>
                <a:ext uri="{FF2B5EF4-FFF2-40B4-BE49-F238E27FC236}">
                  <a16:creationId xmlns:a16="http://schemas.microsoft.com/office/drawing/2014/main" id="{AB2A0419-FB23-4865-929A-A6F486C289D6}"/>
                </a:ext>
              </a:extLst>
            </p:cNvPr>
            <p:cNvSpPr/>
            <p:nvPr/>
          </p:nvSpPr>
          <p:spPr>
            <a:xfrm>
              <a:off x="8079195" y="3455171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Arrow: Down 13">
              <a:extLst>
                <a:ext uri="{FF2B5EF4-FFF2-40B4-BE49-F238E27FC236}">
                  <a16:creationId xmlns:a16="http://schemas.microsoft.com/office/drawing/2014/main" id="{42BED996-C446-4E67-88CC-2FF2027A3820}"/>
                </a:ext>
              </a:extLst>
            </p:cNvPr>
            <p:cNvSpPr/>
            <p:nvPr/>
          </p:nvSpPr>
          <p:spPr>
            <a:xfrm rot="10800000">
              <a:off x="6562778" y="5057001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Arrow: Down 11">
              <a:extLst>
                <a:ext uri="{FF2B5EF4-FFF2-40B4-BE49-F238E27FC236}">
                  <a16:creationId xmlns:a16="http://schemas.microsoft.com/office/drawing/2014/main" id="{0E884707-D954-4DBA-A26D-8285634C7566}"/>
                </a:ext>
              </a:extLst>
            </p:cNvPr>
            <p:cNvSpPr/>
            <p:nvPr/>
          </p:nvSpPr>
          <p:spPr>
            <a:xfrm rot="10800000">
              <a:off x="5510427" y="1761186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1" name="Arrow: Down 10">
            <a:extLst>
              <a:ext uri="{FF2B5EF4-FFF2-40B4-BE49-F238E27FC236}">
                <a16:creationId xmlns:a16="http://schemas.microsoft.com/office/drawing/2014/main" id="{C6D66AE5-E706-4201-961D-5A14C77E1981}"/>
              </a:ext>
            </a:extLst>
          </p:cNvPr>
          <p:cNvSpPr/>
          <p:nvPr/>
        </p:nvSpPr>
        <p:spPr>
          <a:xfrm rot="10800000">
            <a:off x="2920645" y="3455171"/>
            <a:ext cx="307293" cy="278696"/>
          </a:xfrm>
          <a:prstGeom prst="down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04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YUQZ6C5JNMTS-21495826-41</_dlc_DocId>
    <_dlc_DocIdUrl xmlns="0b3d0c8f-296c-473c-bd4d-16661331c73d">
      <Url>https://share.sp.ons.statistics.gov.uk/sites/MSDUKT/MSDUKTPub/_layouts/15/DocIdRedir.aspx?ID=YUQZ6C5JNMTS-21495826-41</Url>
      <Description>YUQZ6C5JNMTS-21495826-41</Description>
    </_dlc_DocIdUrl>
    <_dlc_DocIdPersistId xmlns="0b3d0c8f-296c-473c-bd4d-16661331c73d">false</_dlc_DocIdPersistId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FC30653E00B740A501D8AB5C2246C2" ma:contentTypeVersion="0" ma:contentTypeDescription="Create a new document." ma:contentTypeScope="" ma:versionID="2eeb0122d806939b5dd58a4b79b5bd22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69B92AD5-A7CC-4139-8D43-BADC6344E8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BB3468-CE3F-43E3-8648-6005703BDB7B}">
  <ds:schemaRefs>
    <ds:schemaRef ds:uri="http://www.w3.org/XML/1998/namespace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2006/documentManagement/types"/>
    <ds:schemaRef ds:uri="e119025e-219f-4f6d-a8df-f0038945e1e5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3D38E54-CEC1-4A7B-87E1-1A92F04E904C}"/>
</file>

<file path=customXml/itemProps4.xml><?xml version="1.0" encoding="utf-8"?>
<ds:datastoreItem xmlns:ds="http://schemas.openxmlformats.org/officeDocument/2006/customXml" ds:itemID="{EFCBA7D2-CF3C-4A3C-8CF5-636456D4289C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2442</TotalTime>
  <Words>80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Figure_7</dc:title>
  <dc:creator>Wells, James</dc:creator>
  <cp:lastModifiedBy>Lawrence, Freya</cp:lastModifiedBy>
  <cp:revision>55</cp:revision>
  <dcterms:created xsi:type="dcterms:W3CDTF">2018-06-17T13:57:16Z</dcterms:created>
  <dcterms:modified xsi:type="dcterms:W3CDTF">2019-08-06T09:24:48Z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0x0101001AFC30653E00B740A501D8AB5C2246C2</vt:lpwstr>
  </property>
  <property fmtid="{D5CDD505-2E9C-101B-9397-08002B2CF9AE}" pid="3" name="_dlc_DocIdItemGuid">
    <vt:lpwstr>047e30d1-0943-4c3e-99a6-58ac5f2f5de9</vt:lpwstr>
  </property>
  <property fmtid="{D5CDD505-2E9C-101B-9397-08002B2CF9AE}" pid="4" name="TaxKeyword">
    <vt:lpwstr/>
  </property>
  <property fmtid="{D5CDD505-2E9C-101B-9397-08002B2CF9AE}" pid="5" name="TaxCatchAll">
    <vt:lpwstr/>
  </property>
  <property fmtid="{D5CDD505-2E9C-101B-9397-08002B2CF9AE}" pid="6" name="TaxKeywordTaxHTField">
    <vt:lpwstr/>
  </property>
  <property fmtid="{D5CDD505-2E9C-101B-9397-08002B2CF9AE}" pid="7" name="Order">
    <vt:r8>232900</vt:r8>
  </property>
  <property fmtid="{D5CDD505-2E9C-101B-9397-08002B2CF9AE}" pid="8" name="TemplateUrl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CX_RelocationTimestamp">
    <vt:lpwstr>2018-11-05T09:43:55Z</vt:lpwstr>
  </property>
  <property fmtid="{D5CDD505-2E9C-101B-9397-08002B2CF9AE}" pid="12" name="CX_RelocationUser">
    <vt:lpwstr>Wells, Emily</vt:lpwstr>
  </property>
  <property fmtid="{D5CDD505-2E9C-101B-9397-08002B2CF9AE}" pid="13" name="CX_RelocationOperation">
    <vt:lpwstr>Cut</vt:lpwstr>
  </property>
  <property fmtid="{D5CDD505-2E9C-101B-9397-08002B2CF9AE}" pid="14" name="CX_RelocationReason">
    <vt:lpwstr>s</vt:lpwstr>
  </property>
</Properties>
</file>