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4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7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balance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£5.2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£1.7 billion (deficit)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£1.3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£23.8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£19.0 </a:t>
          </a:r>
          <a:r>
            <a:rPr lang="en-GB" sz="1400" dirty="0">
              <a:solidFill>
                <a:schemeClr val="tx1"/>
              </a:solidFill>
            </a:rPr>
            <a:t>billion (22.3%)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£66.3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£20.3 </a:t>
          </a:r>
          <a:r>
            <a:rPr lang="en-GB" sz="1400" dirty="0">
              <a:solidFill>
                <a:schemeClr val="tx1"/>
              </a:solidFill>
            </a:rPr>
            <a:t>billion (18.4%)</a:t>
          </a:r>
        </a:p>
        <a:p>
          <a:r>
            <a:rPr lang="en-US" sz="1400" b="0" dirty="0">
              <a:solidFill>
                <a:schemeClr val="tx1"/>
              </a:solidFill>
            </a:rPr>
            <a:t>to £90.1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£6.5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£22.1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r>
            <a:rPr lang="en-GB" sz="1400" kern="1200" dirty="0">
              <a:solidFill>
                <a:schemeClr val="tx1"/>
              </a:solidFill>
            </a:rPr>
            <a:t>£28.7 billion (34.6%)</a:t>
          </a:r>
        </a:p>
        <a:p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£54.2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£22.2 </a:t>
          </a:r>
          <a:r>
            <a:rPr lang="en-GB" sz="1400" dirty="0">
              <a:solidFill>
                <a:schemeClr val="tx1"/>
              </a:solidFill>
            </a:rPr>
            <a:t>billion (41.0%)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£32.0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balance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£5.2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£1.7 billion (deficit)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£1.3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£23.8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£19.0 </a:t>
          </a:r>
          <a:r>
            <a:rPr lang="en-GB" sz="1400" kern="1200" dirty="0">
              <a:solidFill>
                <a:schemeClr val="tx1"/>
              </a:solidFill>
            </a:rPr>
            <a:t>billion (22.3%)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£66.3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£20.3 </a:t>
          </a:r>
          <a:r>
            <a:rPr lang="en-GB" sz="1400" kern="1200" dirty="0">
              <a:solidFill>
                <a:schemeClr val="tx1"/>
              </a:solidFill>
            </a:rPr>
            <a:t>billion (18.4%)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£90.1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£6.5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£22.1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£28.7 billion (34.6%)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£54.2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£22.2 </a:t>
          </a:r>
          <a:r>
            <a:rPr lang="en-GB" sz="1400" kern="1200" dirty="0">
              <a:solidFill>
                <a:schemeClr val="tx1"/>
              </a:solidFill>
            </a:rPr>
            <a:t>billion (41.0%)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£32.0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A915DA-E30D-430E-8560-0D19BC046AA7}"/>
              </a:ext>
            </a:extLst>
          </p:cNvPr>
          <p:cNvGrpSpPr/>
          <p:nvPr/>
        </p:nvGrpSpPr>
        <p:grpSpPr>
          <a:xfrm>
            <a:off x="1113453" y="67112"/>
            <a:ext cx="9965094" cy="6260841"/>
            <a:chOff x="1113453" y="0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654017105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>
                <a:off x="5248021" y="190517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303A620-C2DF-4C9B-82E1-FF3BD73E4122}"/>
                </a:ext>
              </a:extLst>
            </p:cNvPr>
            <p:cNvGrpSpPr/>
            <p:nvPr/>
          </p:nvGrpSpPr>
          <p:grpSpPr>
            <a:xfrm>
              <a:off x="1210165" y="3298173"/>
              <a:ext cx="7996202" cy="1869417"/>
              <a:chOff x="1210165" y="3298173"/>
              <a:chExt cx="7996202" cy="1869417"/>
            </a:xfrm>
          </p:grpSpPr>
          <p:sp>
            <p:nvSpPr>
              <p:cNvPr id="6" name="Arrow: Down 5">
                <a:extLst>
                  <a:ext uri="{FF2B5EF4-FFF2-40B4-BE49-F238E27FC236}">
                    <a16:creationId xmlns:a16="http://schemas.microsoft.com/office/drawing/2014/main" id="{8B83D70C-3636-4946-BB2E-CBC785016756}"/>
                  </a:ext>
                </a:extLst>
              </p:cNvPr>
              <p:cNvSpPr/>
              <p:nvPr/>
            </p:nvSpPr>
            <p:spPr>
              <a:xfrm>
                <a:off x="2589182" y="3298173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7" name="Arrow: Down 6">
                <a:extLst>
                  <a:ext uri="{FF2B5EF4-FFF2-40B4-BE49-F238E27FC236}">
                    <a16:creationId xmlns:a16="http://schemas.microsoft.com/office/drawing/2014/main" id="{60296E12-13DE-4D03-A3E7-1799577010B9}"/>
                  </a:ext>
                </a:extLst>
              </p:cNvPr>
              <p:cNvSpPr/>
              <p:nvPr/>
            </p:nvSpPr>
            <p:spPr>
              <a:xfrm>
                <a:off x="7783291" y="3298173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Arrow: Down 8">
                <a:extLst>
                  <a:ext uri="{FF2B5EF4-FFF2-40B4-BE49-F238E27FC236}">
                    <a16:creationId xmlns:a16="http://schemas.microsoft.com/office/drawing/2014/main" id="{C5DAB404-A7D1-4E59-86E0-AD63F14D2F48}"/>
                  </a:ext>
                </a:extLst>
              </p:cNvPr>
              <p:cNvSpPr/>
              <p:nvPr/>
            </p:nvSpPr>
            <p:spPr>
              <a:xfrm>
                <a:off x="8899074" y="4888892"/>
                <a:ext cx="307293" cy="278697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380DDFB2-BB1E-4E17-80EC-CC0C9E73E229}"/>
                  </a:ext>
                </a:extLst>
              </p:cNvPr>
              <p:cNvSpPr/>
              <p:nvPr/>
            </p:nvSpPr>
            <p:spPr>
              <a:xfrm>
                <a:off x="3745857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1" name="Arrow: Down 10">
                <a:extLst>
                  <a:ext uri="{FF2B5EF4-FFF2-40B4-BE49-F238E27FC236}">
                    <a16:creationId xmlns:a16="http://schemas.microsoft.com/office/drawing/2014/main" id="{9B42D421-7C4F-4CAC-8225-B0F4F01D0266}"/>
                  </a:ext>
                </a:extLst>
              </p:cNvPr>
              <p:cNvSpPr/>
              <p:nvPr/>
            </p:nvSpPr>
            <p:spPr>
              <a:xfrm>
                <a:off x="1210165" y="4888894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B0495774-BC52-401B-BFD0-583B63A0D2C5}"/>
                  </a:ext>
                </a:extLst>
              </p:cNvPr>
              <p:cNvSpPr/>
              <p:nvPr/>
            </p:nvSpPr>
            <p:spPr>
              <a:xfrm>
                <a:off x="6363383" y="488889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4115de-03ae-49b5-af01-31035404c456"/>
    <TaxKeywordTaxHTField xmlns="e14115de-03ae-49b5-af01-31035404c456">
      <Terms xmlns="http://schemas.microsoft.com/office/infopath/2007/PartnerControls"/>
    </TaxKeywordTaxHTField>
    <_dlc_DocId xmlns="37655e2e-3ff4-440c-aed8-80b3c3e7d4fa">YUQZ6C5JNMTS-1518855338-800062</_dlc_DocId>
    <_dlc_DocIdUrl xmlns="37655e2e-3ff4-440c-aed8-80b3c3e7d4fa">
      <Url>https://share.sp.ons.statistics.gov.uk/sites/MSDUKT/_layouts/DocIdRedir.aspx?ID=YUQZ6C5JNMTS-1518855338-800062</Url>
      <Description>YUQZ6C5JNMTS-1518855338-800062</Description>
    </_dlc_DocIdUrl>
    <_dlc_DocIdPersistId xmlns="37655e2e-3ff4-440c-aed8-80b3c3e7d4fa">false</_dlc_DocIdPersistId>
    <o5359087ad404c199aee74686ab194d3 xmlns="e14115de-03ae-49b5-af01-31035404c456" xsi:nil="true"/>
    <URL xmlns="http://schemas.microsoft.com/sharepoint/v3">
      <Url/>
      <Description/>
    </URL>
  </documentManagement>
</p:properties>
</file>

<file path=customXml/item5.xml><?xml version="1.0" encoding="utf-8"?>
<?mso-contentType ?>
<SharedContentType xmlns="Microsoft.SharePoint.Taxonomy.ContentTypeSync" SourceId="a7dd7a64-f5c5-4f30-b8c4-f5626f639d1b" ContentTypeId="0x01010035E33599CC8D1E47A037F474646B1D58" PreviousValue="false"/>
</file>

<file path=customXml/item6.xml><?xml version="1.0" encoding="utf-8"?>
<?mso-contentType ?>
<p:Policy xmlns:p="office.server.policy" id="" local="true">
  <p:Name>ONS Document</p:Name>
  <p:Description/>
  <p:Statement/>
  <p:PolicyItems>
    <p:PolicyItem featureId="Microsoft.Office.RecordsManagement.PolicyFeatures.Expiration" staticId="0x01010035E33599CC8D1E47A037F474646B1D58|2057524105" UniqueId="d097a687-1114-45fc-89d8-799351d0ef20">
      <p:Name>Retention</p:Name>
      <p:Description>Automatic scheduling of content for processing, and performing a retention action on content that has reached its due date.</p:Description>
      <p:CustomData>
        <Schedules nextStageId="2">
          <Schedule type="Default">
            <stages>
              <data stageId="1">
                <formula id="Microsoft.Office.RecordsManagement.PolicyFeatures.Expiration.Formula.BuiltIn">
                  <number>100</number>
                  <property>Retention_x0020_Date</property>
                  <period>years</period>
                </formula>
                <action type="action" id="ONS-RetentionAction"/>
              </data>
            </stages>
          </Schedule>
        </Schedules>
      </p:CustomData>
    </p:PolicyItem>
  </p:PolicyItems>
</p:Policy>
</file>

<file path=customXml/item7.xml><?xml version="1.0" encoding="utf-8"?>
<ct:contentTypeSchema xmlns:ct="http://schemas.microsoft.com/office/2006/metadata/contentType" xmlns:ma="http://schemas.microsoft.com/office/2006/metadata/properties/metaAttributes" ct:_="" ma:_="" ma:contentTypeName="Link to a Document" ma:contentTypeID="0x01010A00F68D76761279394E80D682D70E11777E" ma:contentTypeVersion="0" ma:contentTypeDescription="Create a link to a document." ma:contentTypeScope="" ma:versionID="c477da7c32e706540ef75d83bd817043">
  <xsd:schema xmlns:xsd="http://www.w3.org/2001/XMLSchema" xmlns:xs="http://www.w3.org/2001/XMLSchema" xmlns:p="http://schemas.microsoft.com/office/2006/metadata/properties" xmlns:ns1="http://schemas.microsoft.com/sharepoint/v3" xmlns:ns2="37655e2e-3ff4-440c-aed8-80b3c3e7d4fa" xmlns:ns3="e14115de-03ae-49b5-af01-31035404c456" targetNamespace="http://schemas.microsoft.com/office/2006/metadata/properties" ma:root="true" ma:fieldsID="eac4125c26f659d13bb4005f50bee1b3" ns1:_="" ns2:_="" ns3:_="">
    <xsd:import namespace="http://schemas.microsoft.com/sharepoint/v3"/>
    <xsd:import namespace="37655e2e-3ff4-440c-aed8-80b3c3e7d4fa"/>
    <xsd:import namespace="e14115de-03ae-49b5-af01-31035404c456"/>
    <xsd:element name="properties">
      <xsd:complexType>
        <xsd:sequence>
          <xsd:element name="documentManagement">
            <xsd:complexType>
              <xsd:all>
                <xsd:element ref="ns1:URL"/>
                <xsd:element ref="ns2:_dlc_DocId" minOccurs="0"/>
                <xsd:element ref="ns2:_dlc_DocIdUrl" minOccurs="0"/>
                <xsd:element ref="ns2:_dlc_DocIdPersistId" minOccurs="0"/>
                <xsd:element ref="ns3:TaxKeywordTaxHTField" minOccurs="0"/>
                <xsd:element ref="ns3:o5359087ad404c199aee74686ab194d3" minOccurs="0"/>
                <xsd:element ref="ns3:TaxCatchAll" minOccurs="0"/>
                <xsd:element ref="ns3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7" ma:displayName="URL" ma:internalName="URL">
      <xsd:complexType>
        <xsd:complexContent>
          <xsd:extension base="dms:URL">
            <xsd:sequence>
              <xsd:element name="Url" type="dms:ValidUrl"/>
              <xsd:element name="Description" type="xsd:string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655e2e-3ff4-440c-aed8-80b3c3e7d4f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4115de-03ae-49b5-af01-31035404c456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11" nillable="true" ma:taxonomy="true" ma:internalName="TaxKeywordTaxHTField" ma:taxonomyFieldName="TaxKeyword" ma:displayName="Enterprise Keywords" ma:fieldId="{23f27201-bee3-471e-b2e7-b64fd8b7ca38}" ma:taxonomyMulti="true" ma:sspId="a7dd7a64-f5c5-4f30-b8c4-f5626f639d1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o5359087ad404c199aee74686ab194d3" ma:index="13" nillable="true" ma:displayName="RecordType_0" ma:hidden="true" ma:internalName="o5359087ad404c199aee74686ab194d3">
      <xsd:simpleType>
        <xsd:restriction base="dms:Note"/>
      </xsd:simpleType>
    </xsd:element>
    <xsd:element name="TaxCatchAll" ma:index="14" nillable="true" ma:displayName="Taxonomy Catch All Column" ma:hidden="true" ma:list="{0430bb40-07e8-49dc-b7a1-18d392edfcdf}" ma:internalName="TaxCatchAll" ma:showField="CatchAllData" ma:web="0b3d0c8f-296c-473c-bd4d-16661331c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0430bb40-07e8-49dc-b7a1-18d392edfcdf}" ma:internalName="TaxCatchAllLabel" ma:readOnly="true" ma:showField="CatchAllDataLabel" ma:web="0b3d0c8f-296c-473c-bd4d-16661331c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7FB8EC-9DE9-4E09-8866-A510022932D5}"/>
</file>

<file path=customXml/itemProps3.xml><?xml version="1.0" encoding="utf-8"?>
<ds:datastoreItem xmlns:ds="http://schemas.openxmlformats.org/officeDocument/2006/customXml" ds:itemID="{563A8D4F-431C-4617-8EF7-665A840766A3}"/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schemas.openxmlformats.org/package/2006/metadata/core-properties"/>
    <ds:schemaRef ds:uri="e119025e-219f-4f6d-a8df-f0038945e1e5"/>
    <ds:schemaRef ds:uri="http://purl.org/dc/elements/1.1/"/>
    <ds:schemaRef ds:uri="http://schemas.microsoft.com/office/2006/metadata/properties"/>
    <ds:schemaRef ds:uri="e14115de-03ae-49b5-af01-31035404c456"/>
    <ds:schemaRef ds:uri="http://purl.org/dc/terms/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9DF4F25D-87AB-456F-9EF9-F88D58871F62}"/>
</file>

<file path=customXml/itemProps6.xml><?xml version="1.0" encoding="utf-8"?>
<ds:datastoreItem xmlns:ds="http://schemas.openxmlformats.org/officeDocument/2006/customXml" ds:itemID="{03911902-ABC4-425A-8B43-E62D93D2FAC7}"/>
</file>

<file path=customXml/itemProps7.xml><?xml version="1.0" encoding="utf-8"?>
<ds:datastoreItem xmlns:ds="http://schemas.openxmlformats.org/officeDocument/2006/customXml" ds:itemID="{D60243C9-E0B1-48D9-A183-015EB9123E2D}"/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83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3</dc:title>
  <dc:creator>Hussain, Nasir</dc:creator>
  <cp:lastModifiedBy>Homer, Megan</cp:lastModifiedBy>
  <cp:revision>19</cp:revision>
  <dcterms:created xsi:type="dcterms:W3CDTF">2019-10-03T08:39:15Z</dcterms:created>
  <dcterms:modified xsi:type="dcterms:W3CDTF">2020-07-13T08:18:56Z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0x01010A00F68D76761279394E80D682D70E11777E</vt:lpwstr>
  </property>
  <property fmtid="{D5CDD505-2E9C-101B-9397-08002B2CF9AE}" pid="3" name="_dlc_DocIdItemGuid">
    <vt:lpwstr>d2e807eb-41b0-42b2-b388-53c525f2871a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0.4</vt:lpwstr>
  </property>
  <property fmtid="{D5CDD505-2E9C-101B-9397-08002B2CF9AE}" pid="8" name="TemplateUrl">
    <vt:lpwstr/>
  </property>
  <property fmtid="{D5CDD505-2E9C-101B-9397-08002B2CF9AE}" pid="9" name="CX_RelocationTimestamp">
    <vt:lpwstr>2020-07-13T13:57:44Z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Order">
    <vt:r8>682300</vt:r8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6" name="Retention Type">
    <vt:lpwstr>Notify</vt:lpwstr>
  </property>
  <property fmtid="{D5CDD505-2E9C-101B-9397-08002B2CF9AE}" pid="20" name="Retention">
    <vt:r8>0</vt:r8>
  </property>
  <property fmtid="{D5CDD505-2E9C-101B-9397-08002B2CF9AE}" pid="22" name="CX_RelocationReason">
    <vt:lpwstr>x</vt:lpwstr>
  </property>
</Properties>
</file>