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7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openxmlformats.org/officeDocument/2006/relationships/customXml" Target="../customXml/item6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ustomXml" Target="../customXml/item5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balance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£8.6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£8.6 billion (surplus)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£20.7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£14.0 </a:t>
          </a:r>
          <a:r>
            <a:rPr lang="en-GB" sz="1400" dirty="0">
              <a:solidFill>
                <a:schemeClr val="tx1"/>
              </a:solidFill>
            </a:rPr>
            <a:t>billion (17.4%)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£66.4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£21.4 </a:t>
          </a:r>
          <a:r>
            <a:rPr lang="en-GB" sz="1400" dirty="0">
              <a:solidFill>
                <a:schemeClr val="tx1"/>
              </a:solidFill>
            </a:rPr>
            <a:t>billion (19.7%)</a:t>
          </a:r>
        </a:p>
        <a:p>
          <a:r>
            <a:rPr lang="en-US" sz="1400" b="0" dirty="0">
              <a:solidFill>
                <a:schemeClr val="tx1"/>
              </a:solidFill>
            </a:rPr>
            <a:t>to </a:t>
          </a:r>
          <a:r>
            <a:rPr lang="en-US" sz="1400" b="0">
              <a:solidFill>
                <a:schemeClr val="tx1"/>
              </a:solidFill>
            </a:rPr>
            <a:t>£87.0 </a:t>
          </a:r>
          <a:r>
            <a:rPr lang="en-US" sz="1400" b="0" dirty="0">
              <a:solidFill>
                <a:schemeClr val="tx1"/>
              </a:solidFill>
            </a:rPr>
            <a:t>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£29.3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£12.7 billion (16.4%)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£64.6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£13.9 </a:t>
          </a:r>
          <a:r>
            <a:rPr lang="en-GB" sz="1400" dirty="0">
              <a:solidFill>
                <a:schemeClr val="tx1"/>
              </a:solidFill>
            </a:rPr>
            <a:t>billion (28.2%)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£35.3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balance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£8.6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£8.6 billion (surplus)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£20.7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£14.0 </a:t>
          </a:r>
          <a:r>
            <a:rPr lang="en-GB" sz="1400" kern="1200" dirty="0">
              <a:solidFill>
                <a:schemeClr val="tx1"/>
              </a:solidFill>
            </a:rPr>
            <a:t>billion (17.4%)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£66.4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£21.4 </a:t>
          </a:r>
          <a:r>
            <a:rPr lang="en-GB" sz="1400" kern="1200" dirty="0">
              <a:solidFill>
                <a:schemeClr val="tx1"/>
              </a:solidFill>
            </a:rPr>
            <a:t>billion (19.7%)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</a:t>
          </a:r>
          <a:r>
            <a:rPr lang="en-US" sz="1400" b="0" kern="1200">
              <a:solidFill>
                <a:schemeClr val="tx1"/>
              </a:solidFill>
            </a:rPr>
            <a:t>£87.0 </a:t>
          </a:r>
          <a:r>
            <a:rPr lang="en-US" sz="1400" b="0" kern="1200" dirty="0">
              <a:solidFill>
                <a:schemeClr val="tx1"/>
              </a:solidFill>
            </a:rPr>
            <a:t>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£29.3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£12.7 billion (16.4%)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£64.6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£13.9 </a:t>
          </a:r>
          <a:r>
            <a:rPr lang="en-GB" sz="1400" kern="1200" dirty="0">
              <a:solidFill>
                <a:schemeClr val="tx1"/>
              </a:solidFill>
            </a:rPr>
            <a:t>billion (28.2%)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£35.3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90745689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190871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 rot="10800000"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B0495774-BC52-401B-BFD0-583B63A0D2C5}"/>
                  </a:ext>
                </a:extLst>
              </p:cNvPr>
              <p:cNvSpPr/>
              <p:nvPr/>
            </p:nvSpPr>
            <p:spPr>
              <a:xfrm>
                <a:off x="6363383" y="488889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ONS Document" ma:contentTypeID="0x01010035E33599CC8D1E47A037F474646B1D5800521A153F909F5B4487A1FD088232FA33" ma:contentTypeVersion="1" ma:contentTypeDescription="Create a new document." ma:contentTypeScope="" ma:versionID="5d41e7ab230d8fdb050870659c858bf8">
  <xsd:schema xmlns:xsd="http://www.w3.org/2001/XMLSchema" xmlns:xs="http://www.w3.org/2001/XMLSchema" xmlns:p="http://schemas.microsoft.com/office/2006/metadata/properties" xmlns:ns1="http://schemas.microsoft.com/sharepoint/v3" xmlns:ns3="e14115de-03ae-49b5-af01-31035404c456" xmlns:ns4="11db2dc9-1d1c-45eb-8b5b-ac58ae3319db" xmlns:ns5="37655e2e-3ff4-440c-aed8-80b3c3e7d4fa" xmlns:ns6="http://schemas.microsoft.com/sharepoint/v4" targetNamespace="http://schemas.microsoft.com/office/2006/metadata/properties" ma:root="true" ma:fieldsID="4b5562612b6db4db25997757a6f0edc2" ns1:_="" ns3:_="" ns4:_="" ns5:_="" ns6:_="">
    <xsd:import namespace="http://schemas.microsoft.com/sharepoint/v3"/>
    <xsd:import namespace="e14115de-03ae-49b5-af01-31035404c456"/>
    <xsd:import namespace="11db2dc9-1d1c-45eb-8b5b-ac58ae3319db"/>
    <xsd:import namespace="37655e2e-3ff4-440c-aed8-80b3c3e7d4fa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TaxCatchAll" minOccurs="0"/>
                <xsd:element ref="ns3:TaxCatchAllLabel" minOccurs="0"/>
                <xsd:element ref="ns3:o5359087ad404c199aee74686ab194d3" minOccurs="0"/>
                <xsd:element ref="ns4:RetentionDate" minOccurs="0"/>
                <xsd:element ref="ns4:Retention" minOccurs="0"/>
                <xsd:element ref="ns4:EDRMSOwner" minOccurs="0"/>
                <xsd:element ref="ns4:RetentionType" minOccurs="0"/>
                <xsd:element ref="ns3:TaxKeywordTaxHTField" minOccurs="0"/>
                <xsd:element ref="ns1:_dlc_Exempt" minOccurs="0"/>
                <xsd:element ref="ns1:_dlc_ExpireDateSaved" minOccurs="0"/>
                <xsd:element ref="ns1:_dlc_ExpireDate" minOccurs="0"/>
                <xsd:element ref="ns5:_dlc_DocId" minOccurs="0"/>
                <xsd:element ref="ns5:_dlc_DocIdUrl" minOccurs="0"/>
                <xsd:element ref="ns5:_dlc_DocIdPersistId" minOccurs="0"/>
                <xsd:element ref="ns6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8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9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20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115de-03ae-49b5-af01-31035404c456" elementFormDefault="qualified">
    <xsd:import namespace="http://schemas.microsoft.com/office/2006/documentManagement/types"/>
    <xsd:import namespace="http://schemas.microsoft.com/office/infopath/2007/PartnerControls"/>
    <xsd:element name="TaxCatchAll" ma:index="7" nillable="true" ma:displayName="Taxonomy Catch All Column" ma:hidden="true" ma:list="{0430bb40-07e8-49dc-b7a1-18d392edfcdf}" ma:internalName="TaxCatchAll" ma:showField="CatchAllData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8" nillable="true" ma:displayName="Taxonomy Catch All Column1" ma:hidden="true" ma:list="{0430bb40-07e8-49dc-b7a1-18d392edfcdf}" ma:internalName="TaxCatchAllLabel" ma:readOnly="true" ma:showField="CatchAllDataLabel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5359087ad404c199aee74686ab194d3" ma:index="9" ma:taxonomy="true" ma:internalName="o5359087ad404c199aee74686ab194d3" ma:taxonomyFieldName="RecordType" ma:displayName="Record Type" ma:readOnly="false" ma:default="" ma:fieldId="{85359087-ad40-4c19-9aee-74686ab194d3}" ma:sspId="a7dd7a64-f5c5-4f30-b8c4-f5626f639d1b" ma:termSetId="b7884471-767e-4886-9e04-df700fa96fc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Enterprise Keywords" ma:fieldId="{23f27201-bee3-471e-b2e7-b64fd8b7ca38}" ma:taxonomyMulti="true" ma:sspId="a7dd7a64-f5c5-4f30-b8c4-f5626f639d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c9-1d1c-45eb-8b5b-ac58ae3319db" elementFormDefault="qualified">
    <xsd:import namespace="http://schemas.microsoft.com/office/2006/documentManagement/types"/>
    <xsd:import namespace="http://schemas.microsoft.com/office/infopath/2007/PartnerControls"/>
    <xsd:element name="RetentionDate" ma:index="12" nillable="true" ma:displayName="Retention Date" ma:format="DateOnly" ma:internalName="Retention_x0020_Date" ma:readOnly="false">
      <xsd:simpleType>
        <xsd:restriction base="dms:DateTime"/>
      </xsd:simpleType>
    </xsd:element>
    <xsd:element name="Retention" ma:index="13" nillable="true" ma:displayName="Retention" ma:default="0" ma:internalName="Retention" ma:readOnly="false">
      <xsd:simpleType>
        <xsd:restriction base="dms:Number"/>
      </xsd:simpleType>
    </xsd:element>
    <xsd:element name="EDRMSOwner" ma:index="14" nillable="true" ma:displayName="EDRMSOwner" ma:hidden="true" ma:internalName="EDRMSOwner" ma:readOnly="false">
      <xsd:simpleType>
        <xsd:restriction base="dms:Text"/>
      </xsd:simpleType>
    </xsd:element>
    <xsd:element name="RetentionType" ma:index="15" nillable="true" ma:displayName="Retention Type" ma:default="Notify" ma:internalName="Retention_x0020_Type" ma:readOnly="false">
      <xsd:simpleType>
        <xsd:restriction base="dms:Choice">
          <xsd:enumeration value="Notify"/>
          <xsd:enumeration value="Delete"/>
          <xsd:enumeration value="Declar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655e2e-3ff4-440c-aed8-80b3c3e7d4fa" elementFormDefault="qualified">
    <xsd:import namespace="http://schemas.microsoft.com/office/2006/documentManagement/types"/>
    <xsd:import namespace="http://schemas.microsoft.com/office/infopath/2007/PartnerControls"/>
    <xsd:element name="_dlc_DocId" ma:index="2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4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TaxCatchAll xmlns="e14115de-03ae-49b5-af01-31035404c456">
      <Value>43</Value>
    </TaxCatchAll>
    <TaxKeywordTaxHTField xmlns="e14115de-03ae-49b5-af01-31035404c456">
      <Terms xmlns="http://schemas.microsoft.com/office/infopath/2007/PartnerControls"/>
    </TaxKeywordTaxHTField>
    <_dlc_DocId xmlns="37655e2e-3ff4-440c-aed8-80b3c3e7d4fa">YUQZ6C5JNMTS-1518855338-800135</_dlc_DocId>
    <_dlc_DocIdUrl xmlns="37655e2e-3ff4-440c-aed8-80b3c3e7d4fa">
      <Url>https://share.sp.ons.statistics.gov.uk/sites/MSDUKT/_layouts/15/DocIdRedir.aspx?ID=YUQZ6C5JNMTS-1518855338-800135</Url>
      <Description>YUQZ6C5JNMTS-1518855338-800135</Description>
    </_dlc_DocIdUrl>
    <_dlc_DocIdPersistId xmlns="37655e2e-3ff4-440c-aed8-80b3c3e7d4fa">false</_dlc_DocIdPersistId>
    <o5359087ad404c199aee74686ab194d3 xmlns="e14115de-03ae-49b5-af01-31035404c456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Commercial</TermName>
          <TermId xmlns="http://schemas.microsoft.com/office/infopath/2007/PartnerControls">f92e88c6-d1f0-415c-97f8-60861c80f257</TermId>
        </TermInfo>
      </Terms>
    </o5359087ad404c199aee74686ab194d3>
    <RetentionType xmlns="11db2dc9-1d1c-45eb-8b5b-ac58ae3319db">Notify</RetentionType>
    <RetentionDate xmlns="11db2dc9-1d1c-45eb-8b5b-ac58ae3319db" xsi:nil="true"/>
    <Retention xmlns="11db2dc9-1d1c-45eb-8b5b-ac58ae3319db">0</Retention>
    <EDRMSOwner xmlns="11db2dc9-1d1c-45eb-8b5b-ac58ae3319db" xsi:nil="true"/>
  </documentManagement>
</p:properties>
</file>

<file path=customXml/item5.xml><?xml version="1.0" encoding="utf-8"?>
<?mso-contentType ?>
<SharedContentType xmlns="Microsoft.SharePoint.Taxonomy.ContentTypeSync" SourceId="a7dd7a64-f5c5-4f30-b8c4-f5626f639d1b" ContentTypeId="0x01010035E33599CC8D1E47A037F474646B1D58" PreviousValue="false"/>
</file>

<file path=customXml/item6.xml><?xml version="1.0" encoding="utf-8"?>
<?mso-contentType ?>
<p:Policy xmlns:p="office.server.policy" id="" local="true">
  <p:Name>ONS Document</p:Name>
  <p:Description/>
  <p:Statement/>
  <p:PolicyItems>
    <p:PolicyItem featureId="Microsoft.Office.RecordsManagement.PolicyFeatures.Expiration" staticId="0x01010035E33599CC8D1E47A037F474646B1D58|2057524105" UniqueId="d097a687-1114-45fc-89d8-799351d0ef20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>
                <formula id="Microsoft.Office.RecordsManagement.PolicyFeatures.Expiration.Formula.BuiltIn">
                  <number>100</number>
                  <property>Retention_x0020_Date</property>
                  <period>years</period>
                </formula>
                <action type="action" id="ONS-RetentionAction"/>
              </data>
            </stages>
          </Schedule>
        </Schedules>
      </p:CustomData>
    </p:PolicyItem>
  </p:PolicyItems>
</p:Policy>
</file>

<file path=customXml/item7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E90684-2534-4721-9BE1-C2E6816CDBFA}"/>
</file>

<file path=customXml/itemProps3.xml><?xml version="1.0" encoding="utf-8"?>
<ds:datastoreItem xmlns:ds="http://schemas.openxmlformats.org/officeDocument/2006/customXml" ds:itemID="{DAE974E8-BCC6-4FEE-B9CB-A1145A705F3E}"/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14115de-03ae-49b5-af01-31035404c456"/>
    <ds:schemaRef ds:uri="e119025e-219f-4f6d-a8df-f0038945e1e5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E576D54F-77AA-4E50-97AE-EFF99FBD7526}"/>
</file>

<file path=customXml/itemProps6.xml><?xml version="1.0" encoding="utf-8"?>
<ds:datastoreItem xmlns:ds="http://schemas.openxmlformats.org/officeDocument/2006/customXml" ds:itemID="{081AF008-C3EA-406D-A026-74B9DD7EEE21}"/>
</file>

<file path=customXml/itemProps7.xml><?xml version="1.0" encoding="utf-8"?>
<ds:datastoreItem xmlns:ds="http://schemas.openxmlformats.org/officeDocument/2006/customXml" ds:itemID="{17C98C20-01CD-4441-A592-BFCE145BF3F3}"/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83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</dc:title>
  <dc:creator>Hussain, Nasir</dc:creator>
  <cp:lastModifiedBy>Homer, Megan</cp:lastModifiedBy>
  <cp:revision>21</cp:revision>
  <dcterms:created xsi:type="dcterms:W3CDTF">2019-10-03T08:39:15Z</dcterms:created>
  <dcterms:modified xsi:type="dcterms:W3CDTF">2020-08-06T14:53:11Z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0x01010035E33599CC8D1E47A037F474646B1D5800521A153F909F5B4487A1FD088232FA33</vt:lpwstr>
  </property>
  <property fmtid="{D5CDD505-2E9C-101B-9397-08002B2CF9AE}" pid="3" name="_dlc_DocIdItemGuid">
    <vt:lpwstr>30bc1a24-4b4b-4bd3-95fd-3034f9865005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  <property fmtid="{D5CDD505-2E9C-101B-9397-08002B2CF9AE}" pid="13" name="_dlc_policyId">
    <vt:lpwstr>0x01010035E33599CC8D1E47A037F474646B1D58|2057524105</vt:lpwstr>
  </property>
  <property fmtid="{D5CDD505-2E9C-101B-9397-08002B2CF9AE}" pid="14" name="ItemRetentionFormula">
    <vt:lpwstr>&lt;formula id="Microsoft.Office.RecordsManagement.PolicyFeatures.Expiration.Formula.BuiltIn"&gt;&lt;number&gt;100&lt;/number&gt;&lt;property&gt;Retention_x005f_x0020_Date&lt;/property&gt;&lt;period&gt;years&lt;/period&gt;&lt;/formula&gt;</vt:lpwstr>
  </property>
  <property fmtid="{D5CDD505-2E9C-101B-9397-08002B2CF9AE}" pid="15" name="RecordType">
    <vt:lpwstr>43;#Commercial|f92e88c6-d1f0-415c-97f8-60861c80f257</vt:lpwstr>
  </property>
</Properties>
</file>