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3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£19.3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£4.5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£17.9 </a:t>
          </a:r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£30.0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£26.4 </a:t>
          </a:r>
          <a:r>
            <a:rPr lang="en-GB" sz="1400" dirty="0">
              <a:solidFill>
                <a:schemeClr val="tx1"/>
              </a:solidFill>
            </a:rPr>
            <a:t>billion (26.5%)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£73.3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£8.5 </a:t>
          </a:r>
          <a:r>
            <a:rPr lang="en-GB" sz="1400" dirty="0">
              <a:solidFill>
                <a:schemeClr val="tx1"/>
              </a:solidFill>
            </a:rPr>
            <a:t>billion (7.6%)</a:t>
          </a:r>
        </a:p>
        <a:p>
          <a:r>
            <a:rPr lang="en-US" sz="1400" b="0" dirty="0">
              <a:solidFill>
                <a:schemeClr val="tx1"/>
              </a:solidFill>
            </a:rPr>
            <a:t>to £103.3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£25.6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r>
            <a:rPr lang="en-GB" sz="1400" kern="1200" dirty="0">
              <a:solidFill>
                <a:schemeClr val="tx1"/>
              </a:solidFill>
            </a:rPr>
            <a:t>£19.5 billion (23.0%)</a:t>
          </a:r>
        </a:p>
        <a:p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£65.1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£18.1 </a:t>
          </a:r>
          <a:r>
            <a:rPr lang="en-GB" sz="1400" dirty="0">
              <a:solidFill>
                <a:schemeClr val="tx1"/>
              </a:solidFill>
            </a:rPr>
            <a:t>billion (31.4%)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£39.6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£19.3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£4.5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£17.9 </a:t>
          </a: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£30.0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£26.4 </a:t>
          </a:r>
          <a:r>
            <a:rPr lang="en-GB" sz="1400" kern="1200" dirty="0">
              <a:solidFill>
                <a:schemeClr val="tx1"/>
              </a:solidFill>
            </a:rPr>
            <a:t>billion (26.5%)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£73.3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£8.5 </a:t>
          </a:r>
          <a:r>
            <a:rPr lang="en-GB" sz="1400" kern="1200" dirty="0">
              <a:solidFill>
                <a:schemeClr val="tx1"/>
              </a:solidFill>
            </a:rPr>
            <a:t>billion (7.6%)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£103.3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£25.6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£19.5 billion (23.0%)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£65.1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£18.1 </a:t>
          </a:r>
          <a:r>
            <a:rPr lang="en-GB" sz="1400" kern="1200" dirty="0">
              <a:solidFill>
                <a:schemeClr val="tx1"/>
              </a:solidFill>
            </a:rPr>
            <a:t>billion (31.4%)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£39.6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A915DA-E30D-430E-8560-0D19BC046AA7}"/>
              </a:ext>
            </a:extLst>
          </p:cNvPr>
          <p:cNvGrpSpPr/>
          <p:nvPr/>
        </p:nvGrpSpPr>
        <p:grpSpPr>
          <a:xfrm>
            <a:off x="1113453" y="67112"/>
            <a:ext cx="9965094" cy="6260841"/>
            <a:chOff x="1113453" y="0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44266063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03A620-C2DF-4C9B-82E1-FF3BD73E4122}"/>
                </a:ext>
              </a:extLst>
            </p:cNvPr>
            <p:cNvGrpSpPr/>
            <p:nvPr/>
          </p:nvGrpSpPr>
          <p:grpSpPr>
            <a:xfrm>
              <a:off x="1210165" y="3298173"/>
              <a:ext cx="7996202" cy="1869417"/>
              <a:chOff x="1210165" y="3298173"/>
              <a:chExt cx="7996202" cy="1869417"/>
            </a:xfrm>
          </p:grpSpPr>
          <p:sp>
            <p:nvSpPr>
              <p:cNvPr id="6" name="Arrow: Down 5">
                <a:extLst>
                  <a:ext uri="{FF2B5EF4-FFF2-40B4-BE49-F238E27FC236}">
                    <a16:creationId xmlns:a16="http://schemas.microsoft.com/office/drawing/2014/main" id="{8B83D70C-3636-4946-BB2E-CBC785016756}"/>
                  </a:ext>
                </a:extLst>
              </p:cNvPr>
              <p:cNvSpPr/>
              <p:nvPr/>
            </p:nvSpPr>
            <p:spPr>
              <a:xfrm rot="10800000">
                <a:off x="2589182" y="3298173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60296E12-13DE-4D03-A3E7-1799577010B9}"/>
                  </a:ext>
                </a:extLst>
              </p:cNvPr>
              <p:cNvSpPr/>
              <p:nvPr/>
            </p:nvSpPr>
            <p:spPr>
              <a:xfrm>
                <a:off x="7783291" y="3298173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Arrow: Down 8">
                <a:extLst>
                  <a:ext uri="{FF2B5EF4-FFF2-40B4-BE49-F238E27FC236}">
                    <a16:creationId xmlns:a16="http://schemas.microsoft.com/office/drawing/2014/main" id="{C5DAB404-A7D1-4E59-86E0-AD63F14D2F48}"/>
                  </a:ext>
                </a:extLst>
              </p:cNvPr>
              <p:cNvSpPr/>
              <p:nvPr/>
            </p:nvSpPr>
            <p:spPr>
              <a:xfrm>
                <a:off x="8899074" y="4888892"/>
                <a:ext cx="307293" cy="278697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380DDFB2-BB1E-4E17-80EC-CC0C9E73E229}"/>
                  </a:ext>
                </a:extLst>
              </p:cNvPr>
              <p:cNvSpPr/>
              <p:nvPr/>
            </p:nvSpPr>
            <p:spPr>
              <a:xfrm>
                <a:off x="3745857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1" name="Arrow: Down 10">
                <a:extLst>
                  <a:ext uri="{FF2B5EF4-FFF2-40B4-BE49-F238E27FC236}">
                    <a16:creationId xmlns:a16="http://schemas.microsoft.com/office/drawing/2014/main" id="{9B42D421-7C4F-4CAC-8225-B0F4F01D0266}"/>
                  </a:ext>
                </a:extLst>
              </p:cNvPr>
              <p:cNvSpPr/>
              <p:nvPr/>
            </p:nvSpPr>
            <p:spPr>
              <a:xfrm>
                <a:off x="1210165" y="4888894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B0495774-BC52-401B-BFD0-583B63A0D2C5}"/>
                  </a:ext>
                </a:extLst>
              </p:cNvPr>
              <p:cNvSpPr/>
              <p:nvPr/>
            </p:nvSpPr>
            <p:spPr>
              <a:xfrm>
                <a:off x="6363383" y="488889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EA3A009350BE48BC3ED8171CC68A1C" ma:contentTypeVersion="0" ma:contentTypeDescription="Create a new document." ma:contentTypeScope="" ma:versionID="0043cc2748da7cfa7c3a37f4207ea097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YUQZ6C5JNMTS-3405085-40</_dlc_DocId>
    <_dlc_DocIdUrl xmlns="0b3d0c8f-296c-473c-bd4d-16661331c73d">
      <Url>https://share.sp.ons.statistics.gov.uk/sites/MSDUKT/MSDUKTPub/_layouts/15/DocIdRedir.aspx?ID=YUQZ6C5JNMTS-3405085-40</Url>
      <Description>YUQZ6C5JNMTS-3405085-40</Description>
    </_dlc_DocIdUrl>
    <_dlc_DocIdPersistId xmlns="0b3d0c8f-296c-473c-bd4d-16661331c73d">false</_dlc_DocIdPersistId>
  </documentManagement>
</p:properties>
</file>

<file path=customXml/itemProps1.xml><?xml version="1.0" encoding="utf-8"?>
<ds:datastoreItem xmlns:ds="http://schemas.openxmlformats.org/officeDocument/2006/customXml" ds:itemID="{17F7ED2D-D823-4956-B01D-DF24FF53A278}"/>
</file>

<file path=customXml/itemProps2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schemas.microsoft.com/office/2006/documentManagement/types"/>
    <ds:schemaRef ds:uri="http://schemas.microsoft.com/office/2006/metadata/properties"/>
    <ds:schemaRef ds:uri="e14115de-03ae-49b5-af01-31035404c456"/>
    <ds:schemaRef ds:uri="http://purl.org/dc/elements/1.1/"/>
    <ds:schemaRef ds:uri="http://schemas.microsoft.com/sharepoint/v4"/>
    <ds:schemaRef ds:uri="http://schemas.openxmlformats.org/package/2006/metadata/core-properties"/>
    <ds:schemaRef ds:uri="e119025e-219f-4f6d-a8df-f0038945e1e5"/>
    <ds:schemaRef ds:uri="http://schemas.microsoft.com/office/infopath/2007/PartnerControls"/>
    <ds:schemaRef ds:uri="http://purl.org/dc/terms/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4</dc:title>
  <dc:creator>Hussain, Nasir</dc:creator>
  <cp:lastModifiedBy>Homer, Megan</cp:lastModifiedBy>
  <cp:revision>18</cp:revision>
  <dcterms:created xsi:type="dcterms:W3CDTF">2019-10-03T08:39:15Z</dcterms:created>
  <dcterms:modified xsi:type="dcterms:W3CDTF">2020-06-08T10:00:01Z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0x010100EEEA3A009350BE48BC3ED8171CC68A1C</vt:lpwstr>
  </property>
  <property fmtid="{D5CDD505-2E9C-101B-9397-08002B2CF9AE}" pid="3" name="_dlc_DocIdItemGuid">
    <vt:lpwstr>ca56475d-c45c-49fa-86f0-515706a5587a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0.2</vt:lpwstr>
  </property>
  <property fmtid="{D5CDD505-2E9C-101B-9397-08002B2CF9AE}" pid="8" name="TemplateUrl">
    <vt:lpwstr/>
  </property>
  <property fmtid="{D5CDD505-2E9C-101B-9397-08002B2CF9AE}" pid="9" name="CX_RelocationTimestamp">
    <vt:lpwstr>2020-01-10T14:12:46Z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</Properties>
</file>