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82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3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£37.4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£8.6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£47.5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£108.5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£14.0 </a:t>
          </a:r>
          <a:r>
            <a:rPr lang="en-GB" sz="1400" dirty="0">
              <a:solidFill>
                <a:schemeClr val="tx1"/>
              </a:solidFill>
            </a:rPr>
            <a:t>billion (3.9%)</a:t>
          </a:r>
        </a:p>
        <a:p>
          <a:r>
            <a:rPr lang="en-US" sz="1400" b="0" dirty="0">
              <a:solidFill>
                <a:schemeClr val="tx1"/>
              </a:solidFill>
            </a:rPr>
            <a:t>to £369.0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£33.5 </a:t>
          </a:r>
          <a:r>
            <a:rPr lang="en-GB" sz="1400" dirty="0">
              <a:solidFill>
                <a:schemeClr val="tx1"/>
              </a:solidFill>
            </a:rPr>
            <a:t>billion (6.6%)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£477.4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£10.1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£99.9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£13.7 </a:t>
          </a:r>
          <a:r>
            <a:rPr lang="en-GB" sz="1400" dirty="0">
              <a:solidFill>
                <a:schemeClr val="tx1"/>
              </a:solidFill>
            </a:rPr>
            <a:t>billion (4.4%)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£325.3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£23.8 </a:t>
          </a:r>
          <a:r>
            <a:rPr lang="en-GB" sz="1400" dirty="0">
              <a:solidFill>
                <a:schemeClr val="tx1"/>
              </a:solidFill>
            </a:rPr>
            <a:t>billion (11.8%)</a:t>
          </a:r>
          <a:endParaRPr lang="en-GB" sz="1400" dirty="0">
            <a:solidFill>
              <a:schemeClr val="tx1"/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/>
              </a:solidFill>
            </a:rPr>
            <a:t>to £225.4 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£37.4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£8.6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£47.5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£108.5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£14.0 </a:t>
          </a:r>
          <a:r>
            <a:rPr lang="en-GB" sz="1400" kern="1200" dirty="0">
              <a:solidFill>
                <a:schemeClr val="tx1"/>
              </a:solidFill>
            </a:rPr>
            <a:t>billion (3.9%)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£369.0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£33.5 </a:t>
          </a:r>
          <a:r>
            <a:rPr lang="en-GB" sz="1400" kern="1200" dirty="0">
              <a:solidFill>
                <a:schemeClr val="tx1"/>
              </a:solidFill>
            </a:rPr>
            <a:t>billion (6.6%)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£477.4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£10.1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£99.9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£13.7 </a:t>
          </a:r>
          <a:r>
            <a:rPr lang="en-GB" sz="1400" kern="1200" dirty="0">
              <a:solidFill>
                <a:schemeClr val="tx1"/>
              </a:solidFill>
            </a:rPr>
            <a:t>billion (4.4%)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£325.3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£23.8 </a:t>
          </a:r>
          <a:r>
            <a:rPr lang="en-GB" sz="1400" kern="1200" dirty="0">
              <a:solidFill>
                <a:schemeClr val="tx1"/>
              </a:solidFill>
            </a:rPr>
            <a:t>billion (11.8%)</a:t>
          </a:r>
          <a:endParaRPr lang="en-GB" sz="1400" kern="1200" dirty="0">
            <a:solidFill>
              <a:schemeClr val="tx1"/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£225.4 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07/05/2020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905578F-E749-4E33-92D1-C2EB71F99919}"/>
              </a:ext>
            </a:extLst>
          </p:cNvPr>
          <p:cNvGrpSpPr/>
          <p:nvPr/>
        </p:nvGrpSpPr>
        <p:grpSpPr>
          <a:xfrm>
            <a:off x="861783" y="0"/>
            <a:ext cx="9965094" cy="6260841"/>
            <a:chOff x="1113453" y="0"/>
            <a:chExt cx="9965094" cy="626084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2B5D012-4EB6-410D-92DE-B17434759EF1}"/>
                </a:ext>
              </a:extLst>
            </p:cNvPr>
            <p:cNvGrpSpPr/>
            <p:nvPr/>
          </p:nvGrpSpPr>
          <p:grpSpPr>
            <a:xfrm>
              <a:off x="1113453" y="0"/>
              <a:ext cx="9965094" cy="6260841"/>
              <a:chOff x="1104575" y="0"/>
              <a:chExt cx="9965094" cy="6260841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C0E81D4D-2226-4585-8C0A-3FF0DDC44B0D}"/>
                  </a:ext>
                </a:extLst>
              </p:cNvPr>
              <p:cNvGrpSpPr/>
              <p:nvPr/>
            </p:nvGrpSpPr>
            <p:grpSpPr>
              <a:xfrm>
                <a:off x="1104575" y="0"/>
                <a:ext cx="9965094" cy="6260841"/>
                <a:chOff x="1317812" y="298579"/>
                <a:chExt cx="9965094" cy="6260841"/>
              </a:xfrm>
            </p:grpSpPr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8DB64620-3CF0-4E93-932F-A099CFBA630B}"/>
                    </a:ext>
                  </a:extLst>
                </p:cNvPr>
                <p:cNvGrpSpPr/>
                <p:nvPr/>
              </p:nvGrpSpPr>
              <p:grpSpPr>
                <a:xfrm>
                  <a:off x="1317812" y="298579"/>
                  <a:ext cx="9965094" cy="6260841"/>
                  <a:chOff x="1371600" y="298579"/>
                  <a:chExt cx="9965094" cy="6260841"/>
                </a:xfrm>
              </p:grpSpPr>
              <p:graphicFrame>
                <p:nvGraphicFramePr>
                  <p:cNvPr id="4" name="Diagram 3">
                    <a:extLst>
                      <a:ext uri="{FF2B5EF4-FFF2-40B4-BE49-F238E27FC236}">
                        <a16:creationId xmlns:a16="http://schemas.microsoft.com/office/drawing/2014/main" id="{53C10797-5993-4F59-9BCC-2B0D587E2C8F}"/>
                      </a:ext>
                    </a:extLst>
                  </p:cNvPr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1550039193"/>
                      </p:ext>
                    </p:extLst>
                  </p:nvPr>
                </p:nvGraphicFramePr>
                <p:xfrm>
                  <a:off x="1371600" y="298579"/>
                  <a:ext cx="9965094" cy="6260841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2" r:lo="rId3" r:qs="rId4" r:cs="rId5"/>
                  </a:graphicData>
                </a:graphic>
              </p:graphicFrame>
              <p:sp>
                <p:nvSpPr>
                  <p:cNvPr id="5" name="Arrow: Down 4">
                    <a:extLst>
                      <a:ext uri="{FF2B5EF4-FFF2-40B4-BE49-F238E27FC236}">
                        <a16:creationId xmlns:a16="http://schemas.microsoft.com/office/drawing/2014/main" id="{C4E7268F-A529-4C1D-9E81-2631EA6C615B}"/>
                      </a:ext>
                    </a:extLst>
                  </p:cNvPr>
                  <p:cNvSpPr/>
                  <p:nvPr/>
                </p:nvSpPr>
                <p:spPr>
                  <a:xfrm>
                    <a:off x="5505474" y="1905172"/>
                    <a:ext cx="307293" cy="278696"/>
                  </a:xfrm>
                  <a:prstGeom prst="downArrow">
                    <a:avLst/>
                  </a:prstGeom>
                  <a:solidFill>
                    <a:srgbClr val="66FF99"/>
                  </a:solidFill>
                  <a:ln>
                    <a:solidFill>
                      <a:srgbClr val="66FF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solidFill>
                        <a:srgbClr val="FF0000"/>
                      </a:solidFill>
                      <a:highlight>
                        <a:srgbClr val="FF0000"/>
                      </a:highlight>
                    </a:endParaRPr>
                  </a:p>
                </p:txBody>
              </p:sp>
            </p:grpSp>
            <p:sp>
              <p:nvSpPr>
                <p:cNvPr id="6" name="Arrow: Down 5">
                  <a:extLst>
                    <a:ext uri="{FF2B5EF4-FFF2-40B4-BE49-F238E27FC236}">
                      <a16:creationId xmlns:a16="http://schemas.microsoft.com/office/drawing/2014/main" id="{8B83D70C-3636-4946-BB2E-CBC785016756}"/>
                    </a:ext>
                  </a:extLst>
                </p:cNvPr>
                <p:cNvSpPr/>
                <p:nvPr/>
              </p:nvSpPr>
              <p:spPr>
                <a:xfrm>
                  <a:off x="2793541" y="3596752"/>
                  <a:ext cx="307293" cy="278696"/>
                </a:xfrm>
                <a:prstGeom prst="downArrow">
                  <a:avLst/>
                </a:prstGeom>
                <a:solidFill>
                  <a:srgbClr val="66FF99"/>
                </a:solidFill>
                <a:ln>
                  <a:solidFill>
                    <a:srgbClr val="66FF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  <p:sp>
              <p:nvSpPr>
                <p:cNvPr id="8" name="Arrow: Down 7">
                  <a:extLst>
                    <a:ext uri="{FF2B5EF4-FFF2-40B4-BE49-F238E27FC236}">
                      <a16:creationId xmlns:a16="http://schemas.microsoft.com/office/drawing/2014/main" id="{B0495774-BC52-401B-BFD0-583B63A0D2C5}"/>
                    </a:ext>
                  </a:extLst>
                </p:cNvPr>
                <p:cNvSpPr/>
                <p:nvPr/>
              </p:nvSpPr>
              <p:spPr>
                <a:xfrm rot="10800000">
                  <a:off x="6524872" y="5187472"/>
                  <a:ext cx="307293" cy="278696"/>
                </a:xfrm>
                <a:prstGeom prst="downArrow">
                  <a:avLst/>
                </a:prstGeom>
                <a:solidFill>
                  <a:srgbClr val="66FF99"/>
                </a:solidFill>
                <a:ln>
                  <a:solidFill>
                    <a:srgbClr val="66FF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  <p:sp>
              <p:nvSpPr>
                <p:cNvPr id="9" name="Arrow: Down 8">
                  <a:extLst>
                    <a:ext uri="{FF2B5EF4-FFF2-40B4-BE49-F238E27FC236}">
                      <a16:creationId xmlns:a16="http://schemas.microsoft.com/office/drawing/2014/main" id="{C5DAB404-A7D1-4E59-86E0-AD63F14D2F48}"/>
                    </a:ext>
                  </a:extLst>
                </p:cNvPr>
                <p:cNvSpPr/>
                <p:nvPr/>
              </p:nvSpPr>
              <p:spPr>
                <a:xfrm rot="10800000">
                  <a:off x="9058611" y="5187472"/>
                  <a:ext cx="307293" cy="278697"/>
                </a:xfrm>
                <a:prstGeom prst="downArrow">
                  <a:avLst/>
                </a:prstGeom>
                <a:solidFill>
                  <a:srgbClr val="800000"/>
                </a:solidFill>
                <a:ln>
                  <a:solidFill>
                    <a:srgbClr val="8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  <p:sp>
              <p:nvSpPr>
                <p:cNvPr id="11" name="Arrow: Down 10">
                  <a:extLst>
                    <a:ext uri="{FF2B5EF4-FFF2-40B4-BE49-F238E27FC236}">
                      <a16:creationId xmlns:a16="http://schemas.microsoft.com/office/drawing/2014/main" id="{9B42D421-7C4F-4CAC-8225-B0F4F01D0266}"/>
                    </a:ext>
                  </a:extLst>
                </p:cNvPr>
                <p:cNvSpPr/>
                <p:nvPr/>
              </p:nvSpPr>
              <p:spPr>
                <a:xfrm rot="10800000">
                  <a:off x="1414524" y="5187473"/>
                  <a:ext cx="307293" cy="278696"/>
                </a:xfrm>
                <a:prstGeom prst="downArrow">
                  <a:avLst/>
                </a:prstGeom>
                <a:solidFill>
                  <a:srgbClr val="66FF99"/>
                </a:solidFill>
                <a:ln>
                  <a:solidFill>
                    <a:srgbClr val="66FF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</p:grpSp>
          <p:sp>
            <p:nvSpPr>
              <p:cNvPr id="12" name="Arrow: Down 11">
                <a:extLst>
                  <a:ext uri="{FF2B5EF4-FFF2-40B4-BE49-F238E27FC236}">
                    <a16:creationId xmlns:a16="http://schemas.microsoft.com/office/drawing/2014/main" id="{5C2A13C5-AE8E-4412-B38A-1FF4381F786B}"/>
                  </a:ext>
                </a:extLst>
              </p:cNvPr>
              <p:cNvSpPr/>
              <p:nvPr/>
            </p:nvSpPr>
            <p:spPr>
              <a:xfrm>
                <a:off x="3777896" y="4888894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</p:grpSp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F313F053-5E84-40A3-90AD-D91253E9B993}"/>
                </a:ext>
              </a:extLst>
            </p:cNvPr>
            <p:cNvSpPr/>
            <p:nvPr/>
          </p:nvSpPr>
          <p:spPr>
            <a:xfrm>
              <a:off x="7632553" y="3299473"/>
              <a:ext cx="307293" cy="278697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YUQZ6C5JNMTS-1079961741-31</_dlc_DocId>
    <_dlc_DocIdUrl xmlns="0b3d0c8f-296c-473c-bd4d-16661331c73d">
      <Url>https://share.sp.ons.statistics.gov.uk/sites/MSDUKT/MSDUKTPub/_layouts/15/DocIdRedir.aspx?ID=YUQZ6C5JNMTS-1079961741-31</Url>
      <Description>YUQZ6C5JNMTS-1079961741-31</Description>
    </_dlc_DocIdUrl>
    <_dlc_DocIdPersistId xmlns="0b3d0c8f-296c-473c-bd4d-16661331c73d">false</_dlc_DocIdPersistId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47F3CDD39D2C419B9E6F6B0B0D4C84" ma:contentTypeVersion="0" ma:contentTypeDescription="Create a new document." ma:contentTypeScope="" ma:versionID="30ba63061ff48f4c6f09a3b8c3c0554b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DD8AF1-DD4B-4D97-8E7A-7C2DD67F7684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C31A07-95EF-483A-AA30-FCF1CD5AF7C1}">
  <ds:schemaRefs>
    <ds:schemaRef ds:uri="http://schemas.microsoft.com/sharepoint/v3"/>
    <ds:schemaRef ds:uri="http://schemas.microsoft.com/sharepoint/v4"/>
    <ds:schemaRef ds:uri="http://purl.org/dc/terms/"/>
    <ds:schemaRef ds:uri="http://schemas.openxmlformats.org/package/2006/metadata/core-properties"/>
    <ds:schemaRef ds:uri="e119025e-219f-4f6d-a8df-f0038945e1e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e14115de-03ae-49b5-af01-31035404c456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8C60D9A9-726F-44C1-8F81-07AEE9E23242}"/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5</dc:title>
  <dc:creator>Hussain, Nasir</dc:creator>
  <cp:lastModifiedBy>Homer, Megan</cp:lastModifiedBy>
  <cp:revision>18</cp:revision>
  <dcterms:created xsi:type="dcterms:W3CDTF">2019-10-03T08:39:15Z</dcterms:created>
  <dcterms:modified xsi:type="dcterms:W3CDTF">2020-05-07T13:02:13Z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0x010100B547F3CDD39D2C419B9E6F6B0B0D4C84</vt:lpwstr>
  </property>
  <property fmtid="{D5CDD505-2E9C-101B-9397-08002B2CF9AE}" pid="3" name="_dlc_DocIdItemGuid">
    <vt:lpwstr>589d552d-97c0-4d42-bd8c-64bd3a8933c7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0.5</vt:lpwstr>
  </property>
  <property fmtid="{D5CDD505-2E9C-101B-9397-08002B2CF9AE}" pid="8" name="TemplateUrl">
    <vt:lpwstr/>
  </property>
  <property fmtid="{D5CDD505-2E9C-101B-9397-08002B2CF9AE}" pid="9" name="CX_RelocationTimestamp">
    <vt:lpwstr>2020-01-08T16:07:56Z</vt:lpwstr>
  </property>
  <property fmtid="{D5CDD505-2E9C-101B-9397-08002B2CF9AE}" pid="10" name="CX_RelocationUser">
    <vt:lpwstr>Elliott, Tyler</vt:lpwstr>
  </property>
  <property fmtid="{D5CDD505-2E9C-101B-9397-08002B2CF9AE}" pid="11" name="CX_RelocationOperation">
    <vt:lpwstr>Cut</vt:lpwstr>
  </property>
  <property fmtid="{D5CDD505-2E9C-101B-9397-08002B2CF9AE}" pid="12" name="CX_RelocationReason">
    <vt:lpwstr>In correct folder.</vt:lpwstr>
  </property>
  <property fmtid="{D5CDD505-2E9C-101B-9397-08002B2CF9AE}" pid="13" name="Order">
    <vt:r8>682200</vt:r8>
  </property>
</Properties>
</file>